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9" r:id="rId4"/>
    <p:sldId id="260" r:id="rId5"/>
    <p:sldId id="263" r:id="rId6"/>
    <p:sldId id="258" r:id="rId7"/>
    <p:sldId id="256" r:id="rId8"/>
    <p:sldId id="264" r:id="rId9"/>
    <p:sldId id="265" r:id="rId10"/>
    <p:sldId id="25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AEA05EA-994D-44FA-B719-547A70458567}" type="datetimeFigureOut">
              <a:rPr lang="en-US" smtClean="0"/>
              <a:pPr/>
              <a:t>5/17/2011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077F72-8BA2-442F-BF09-6F024E7D54D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EA05EA-994D-44FA-B719-547A70458567}" type="datetimeFigureOut">
              <a:rPr lang="en-US" smtClean="0"/>
              <a:pPr/>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77F72-8BA2-442F-BF09-6F024E7D54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A077F72-8BA2-442F-BF09-6F024E7D54D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EA05EA-994D-44FA-B719-547A70458567}" type="datetimeFigureOut">
              <a:rPr lang="en-US" smtClean="0"/>
              <a:pPr/>
              <a:t>5/17/2011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EA05EA-994D-44FA-B719-547A70458567}" type="datetimeFigureOut">
              <a:rPr lang="en-US" smtClean="0"/>
              <a:pPr/>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A077F72-8BA2-442F-BF09-6F024E7D54D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AEA05EA-994D-44FA-B719-547A70458567}" type="datetimeFigureOut">
              <a:rPr lang="en-US" smtClean="0"/>
              <a:pPr/>
              <a:t>5/17/2011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077F72-8BA2-442F-BF09-6F024E7D54D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AEA05EA-994D-44FA-B719-547A70458567}" type="datetimeFigureOut">
              <a:rPr lang="en-US" smtClean="0"/>
              <a:pPr/>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77F72-8BA2-442F-BF09-6F024E7D54D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AEA05EA-994D-44FA-B719-547A70458567}" type="datetimeFigureOut">
              <a:rPr lang="en-US" smtClean="0"/>
              <a:pPr/>
              <a:t>5/17/2011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A077F72-8BA2-442F-BF09-6F024E7D54D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EA05EA-994D-44FA-B719-547A70458567}" type="datetimeFigureOut">
              <a:rPr lang="en-US" smtClean="0"/>
              <a:pPr/>
              <a:t>5/17/2011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A077F72-8BA2-442F-BF09-6F024E7D54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AEA05EA-994D-44FA-B719-547A70458567}" type="datetimeFigureOut">
              <a:rPr lang="en-US" smtClean="0"/>
              <a:pPr/>
              <a:t>5/17/2011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A077F72-8BA2-442F-BF09-6F024E7D54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A077F72-8BA2-442F-BF09-6F024E7D54D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AEA05EA-994D-44FA-B719-547A70458567}" type="datetimeFigureOut">
              <a:rPr lang="en-US" smtClean="0"/>
              <a:pPr/>
              <a:t>5/17/2011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A077F72-8BA2-442F-BF09-6F024E7D54D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AEA05EA-994D-44FA-B719-547A70458567}" type="datetimeFigureOut">
              <a:rPr lang="en-US" smtClean="0"/>
              <a:pPr/>
              <a:t>5/17/2011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AEA05EA-994D-44FA-B719-547A70458567}" type="datetimeFigureOut">
              <a:rPr lang="en-US" smtClean="0"/>
              <a:pPr/>
              <a:t>5/17/2011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A077F72-8BA2-442F-BF09-6F024E7D54D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“Souls on Board”</a:t>
            </a:r>
            <a:endParaRPr lang="en-US" dirty="0"/>
          </a:p>
        </p:txBody>
      </p:sp>
      <p:sp>
        <p:nvSpPr>
          <p:cNvPr id="3" name="Content Placeholder 2"/>
          <p:cNvSpPr>
            <a:spLocks noGrp="1"/>
          </p:cNvSpPr>
          <p:nvPr>
            <p:ph sz="quarter" idx="1"/>
          </p:nvPr>
        </p:nvSpPr>
        <p:spPr/>
        <p:txBody>
          <a:bodyPr/>
          <a:lstStyle/>
          <a:p>
            <a:r>
              <a:rPr lang="en-US" dirty="0" smtClean="0"/>
              <a:t>Since Homeland Security has reserved the use of the word “Sovereign” for use by the de facto corporation making the de facto corporation a replica of the European style of Sovereignty where “We the people” are subjects of the government,</a:t>
            </a:r>
          </a:p>
          <a:p>
            <a:r>
              <a:rPr lang="en-US" dirty="0" smtClean="0"/>
              <a:t>And made it almost a crime to declare oneself as a sovereign in the District of Columbia.</a:t>
            </a:r>
          </a:p>
          <a:p>
            <a:r>
              <a:rPr lang="en-US" dirty="0" smtClean="0"/>
              <a:t>We recommend the use of the phrase </a:t>
            </a:r>
            <a:r>
              <a:rPr lang="en-US" i="1" dirty="0" smtClean="0">
                <a:solidFill>
                  <a:srgbClr val="C00000"/>
                </a:solidFill>
              </a:rPr>
              <a:t>Sovereign Soul</a:t>
            </a:r>
            <a:r>
              <a:rPr lang="en-US" dirty="0" smtClean="0"/>
              <a:t> </a:t>
            </a:r>
            <a:r>
              <a:rPr lang="en-US" i="1" dirty="0" smtClean="0">
                <a:solidFill>
                  <a:srgbClr val="C00000"/>
                </a:solidFill>
              </a:rPr>
              <a:t>on the Dry Land</a:t>
            </a:r>
            <a:r>
              <a:rPr lang="en-US" dirty="0" smtClean="0"/>
              <a:t> when explaining our political status.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Estate Diagram</a:t>
            </a:r>
            <a:endParaRPr lang="en-US" dirty="0"/>
          </a:p>
        </p:txBody>
      </p:sp>
      <p:pic>
        <p:nvPicPr>
          <p:cNvPr id="4" name="Content Placeholder 3" descr="FirstEstateDiagram.png"/>
          <p:cNvPicPr>
            <a:picLocks noGrp="1" noChangeAspect="1"/>
          </p:cNvPicPr>
          <p:nvPr>
            <p:ph sz="quarter" idx="1"/>
          </p:nvPr>
        </p:nvPicPr>
        <p:blipFill>
          <a:blip r:embed="rId2" cstate="print"/>
          <a:stretch>
            <a:fillRect/>
          </a:stretch>
        </p:blipFill>
        <p:spPr>
          <a:xfrm>
            <a:off x="1379405" y="1527175"/>
            <a:ext cx="6392995" cy="477836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Definition</a:t>
            </a:r>
            <a:endParaRPr lang="en-US" dirty="0"/>
          </a:p>
        </p:txBody>
      </p:sp>
      <p:sp>
        <p:nvSpPr>
          <p:cNvPr id="3" name="Content Placeholder 2"/>
          <p:cNvSpPr>
            <a:spLocks noGrp="1"/>
          </p:cNvSpPr>
          <p:nvPr>
            <p:ph sz="quarter" idx="1"/>
          </p:nvPr>
        </p:nvSpPr>
        <p:spPr/>
        <p:txBody>
          <a:bodyPr/>
          <a:lstStyle/>
          <a:p>
            <a:r>
              <a:rPr lang="en-US" dirty="0" smtClean="0"/>
              <a:t>Did you know that the de facto corporation has a name for the real human?  This name was discovered when looking at the manifest handed from the Aircraft crew to ground personnel when an aircraft was “out of the blocks” at the gate. </a:t>
            </a:r>
          </a:p>
          <a:p>
            <a:endParaRPr lang="en-US" dirty="0" smtClean="0"/>
          </a:p>
          <a:p>
            <a:r>
              <a:rPr lang="en-US" dirty="0" smtClean="0"/>
              <a:t>The real people are called “Souls on Board”.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cap="all" dirty="0" smtClean="0"/>
              <a:t>pursuing a goal that is </a:t>
            </a:r>
            <a:br>
              <a:rPr lang="en-US" sz="2800" b="1" cap="all" dirty="0" smtClean="0"/>
            </a:br>
            <a:r>
              <a:rPr lang="en-US" sz="2800" b="1" cap="all" dirty="0" smtClean="0"/>
              <a:t>Neither lawless nor Violent</a:t>
            </a:r>
            <a:endParaRPr lang="en-US" sz="2800" dirty="0"/>
          </a:p>
        </p:txBody>
      </p:sp>
      <p:sp>
        <p:nvSpPr>
          <p:cNvPr id="3" name="Content Placeholder 2"/>
          <p:cNvSpPr>
            <a:spLocks noGrp="1"/>
          </p:cNvSpPr>
          <p:nvPr>
            <p:ph sz="quarter" idx="1"/>
          </p:nvPr>
        </p:nvSpPr>
        <p:spPr>
          <a:xfrm>
            <a:off x="304800" y="2438400"/>
            <a:ext cx="8503920" cy="2663952"/>
          </a:xfrm>
        </p:spPr>
        <p:txBody>
          <a:bodyPr/>
          <a:lstStyle/>
          <a:p>
            <a:r>
              <a:rPr lang="en-US" dirty="0" smtClean="0"/>
              <a:t>Means that there is an established governing law.</a:t>
            </a:r>
          </a:p>
          <a:p>
            <a:r>
              <a:rPr lang="en-US" dirty="0" smtClean="0"/>
              <a:t>It is this law that is the subject matter of this course.</a:t>
            </a:r>
          </a:p>
          <a:p>
            <a:r>
              <a:rPr lang="en-US" dirty="0" smtClean="0"/>
              <a:t>It has been in effect since before 1000 AD.</a:t>
            </a:r>
          </a:p>
          <a:p>
            <a:r>
              <a:rPr lang="en-US" dirty="0" smtClean="0"/>
              <a:t>It is known as “The Fundamental Law” and is referred to by many as “the unwritten constitution”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smtClean="0"/>
              <a:t>“The Fundamental Law” - “the unwritten constitution”</a:t>
            </a:r>
            <a:endParaRPr lang="en-US" sz="2200" b="1" dirty="0"/>
          </a:p>
        </p:txBody>
      </p:sp>
      <p:sp>
        <p:nvSpPr>
          <p:cNvPr id="3" name="Content Placeholder 2"/>
          <p:cNvSpPr>
            <a:spLocks noGrp="1"/>
          </p:cNvSpPr>
          <p:nvPr>
            <p:ph sz="quarter" idx="1"/>
          </p:nvPr>
        </p:nvSpPr>
        <p:spPr>
          <a:xfrm>
            <a:off x="304800" y="2362200"/>
            <a:ext cx="8503920" cy="2667000"/>
          </a:xfrm>
        </p:spPr>
        <p:txBody>
          <a:bodyPr>
            <a:normAutofit/>
          </a:bodyPr>
          <a:lstStyle/>
          <a:p>
            <a:r>
              <a:rPr lang="en-US" sz="4000" dirty="0" smtClean="0"/>
              <a:t>Its most active form is called the Law of the Land and Due process of Law and is set out in Chapter 39 of the Magna </a:t>
            </a:r>
            <a:r>
              <a:rPr lang="en-US" sz="4000" dirty="0" err="1" smtClean="0"/>
              <a:t>Carta</a:t>
            </a:r>
            <a:r>
              <a:rPr lang="en-US" sz="4000" dirty="0" smtClean="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Forms of Ecclesiastical Sovereignty</a:t>
            </a:r>
            <a:endParaRPr lang="en-US" dirty="0"/>
          </a:p>
        </p:txBody>
      </p:sp>
      <p:sp>
        <p:nvSpPr>
          <p:cNvPr id="3" name="Content Placeholder 2"/>
          <p:cNvSpPr>
            <a:spLocks noGrp="1"/>
          </p:cNvSpPr>
          <p:nvPr>
            <p:ph sz="quarter" idx="1"/>
          </p:nvPr>
        </p:nvSpPr>
        <p:spPr/>
        <p:txBody>
          <a:bodyPr/>
          <a:lstStyle/>
          <a:p>
            <a:r>
              <a:rPr lang="en-US" dirty="0" smtClean="0"/>
              <a:t>American Style Ecclesiastical Sovereignty</a:t>
            </a:r>
          </a:p>
          <a:p>
            <a:pPr lvl="1"/>
            <a:r>
              <a:rPr lang="en-US" dirty="0" smtClean="0"/>
              <a:t>We the People are the Principals</a:t>
            </a:r>
          </a:p>
          <a:p>
            <a:pPr lvl="1"/>
            <a:r>
              <a:rPr lang="en-US" dirty="0" smtClean="0"/>
              <a:t>The Government Offices are the Agents</a:t>
            </a:r>
          </a:p>
          <a:p>
            <a:pPr lvl="1"/>
            <a:r>
              <a:rPr lang="en-US" dirty="0" smtClean="0"/>
              <a:t>The people are Sovereign Souls on the Land and administer the Law of the Land</a:t>
            </a:r>
          </a:p>
          <a:p>
            <a:pPr lvl="1"/>
            <a:endParaRPr lang="en-US" dirty="0" smtClean="0"/>
          </a:p>
          <a:p>
            <a:r>
              <a:rPr lang="en-US" dirty="0" smtClean="0"/>
              <a:t>European Style Ecclesiastical Sovereignty</a:t>
            </a:r>
          </a:p>
          <a:p>
            <a:pPr lvl="1"/>
            <a:r>
              <a:rPr lang="en-US" dirty="0" smtClean="0"/>
              <a:t>The Government Offices are the Principals</a:t>
            </a:r>
          </a:p>
          <a:p>
            <a:pPr lvl="1"/>
            <a:r>
              <a:rPr lang="en-US" dirty="0" smtClean="0"/>
              <a:t>The people are wards and subjects of the government.</a:t>
            </a:r>
          </a:p>
          <a:p>
            <a:pPr lvl="1"/>
            <a:r>
              <a:rPr lang="en-US" dirty="0" smtClean="0"/>
              <a:t>The Government is the Sovereign and administers all laws.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Estate Logo</a:t>
            </a:r>
            <a:endParaRPr lang="en-US" dirty="0"/>
          </a:p>
        </p:txBody>
      </p:sp>
      <p:pic>
        <p:nvPicPr>
          <p:cNvPr id="9" name="Content Placeholder 8" descr="FirstEstateBig.png"/>
          <p:cNvPicPr>
            <a:picLocks noGrp="1" noChangeAspect="1"/>
          </p:cNvPicPr>
          <p:nvPr>
            <p:ph sz="quarter" idx="1"/>
          </p:nvPr>
        </p:nvPicPr>
        <p:blipFill>
          <a:blip r:embed="rId2" cstate="print"/>
          <a:stretch>
            <a:fillRect/>
          </a:stretch>
        </p:blipFill>
        <p:spPr>
          <a:xfrm>
            <a:off x="1828800" y="1676400"/>
            <a:ext cx="5562600" cy="45434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352800"/>
          </a:xfrm>
        </p:spPr>
        <p:txBody>
          <a:bodyPr>
            <a:normAutofit/>
          </a:bodyPr>
          <a:lstStyle/>
          <a:p>
            <a:pPr algn="l"/>
            <a:r>
              <a:rPr lang="en-US" dirty="0" smtClean="0"/>
              <a:t>A Body Politic United:</a:t>
            </a:r>
            <a:br>
              <a:rPr lang="en-US" dirty="0" smtClean="0"/>
            </a:br>
            <a:endParaRPr lang="en-US" sz="1000" dirty="0" smtClean="0"/>
          </a:p>
          <a:p>
            <a:pPr lvl="1" algn="l">
              <a:buFont typeface="Wingdings" pitchFamily="2" charset="2"/>
              <a:buChar char="Ø"/>
            </a:pPr>
            <a:r>
              <a:rPr lang="en-US" sz="1600" b="1" cap="all" dirty="0" smtClean="0"/>
              <a:t>  by Having entered into a pledged compact</a:t>
            </a:r>
            <a:br>
              <a:rPr lang="en-US" sz="1600" b="1" cap="all" dirty="0" smtClean="0"/>
            </a:br>
            <a:r>
              <a:rPr lang="en-US" sz="1600" b="1" cap="all" dirty="0" smtClean="0"/>
              <a:t>    with each other, </a:t>
            </a:r>
            <a:br>
              <a:rPr lang="en-US" sz="1600" b="1" cap="all" dirty="0" smtClean="0"/>
            </a:br>
            <a:endParaRPr lang="en-US" sz="1000" b="1" cap="all" dirty="0" smtClean="0"/>
          </a:p>
          <a:p>
            <a:pPr lvl="1" algn="l">
              <a:buFont typeface="Wingdings" pitchFamily="2" charset="2"/>
              <a:buChar char="Ø"/>
            </a:pPr>
            <a:r>
              <a:rPr lang="en-US" sz="1600" b="1" cap="all" dirty="0" smtClean="0"/>
              <a:t>  by Pledging to be Electors, Jurists,</a:t>
            </a:r>
            <a:br>
              <a:rPr lang="en-US" sz="1600" b="1" cap="all" dirty="0" smtClean="0"/>
            </a:br>
            <a:r>
              <a:rPr lang="en-US" sz="1600" b="1" cap="all" dirty="0" smtClean="0"/>
              <a:t>    Candidates and members of the militia,</a:t>
            </a:r>
          </a:p>
          <a:p>
            <a:pPr lvl="1" algn="l">
              <a:buFont typeface="Wingdings" pitchFamily="2" charset="2"/>
              <a:buChar char="Ø"/>
            </a:pPr>
            <a:endParaRPr lang="en-US" sz="1000" b="1" cap="all" dirty="0" smtClean="0"/>
          </a:p>
          <a:p>
            <a:pPr lvl="1" algn="l">
              <a:buFont typeface="Wingdings" pitchFamily="2" charset="2"/>
              <a:buChar char="Ø"/>
            </a:pPr>
            <a:r>
              <a:rPr lang="en-US" sz="1600" b="1" cap="all" dirty="0" smtClean="0"/>
              <a:t>  pursuing a goal that is Neither lawless </a:t>
            </a:r>
            <a:br>
              <a:rPr lang="en-US" sz="1600" b="1" cap="all" dirty="0" smtClean="0"/>
            </a:br>
            <a:r>
              <a:rPr lang="en-US" sz="1600" b="1" cap="all" dirty="0" smtClean="0"/>
              <a:t>    nor Violent, and</a:t>
            </a:r>
          </a:p>
          <a:p>
            <a:pPr lvl="1" algn="l">
              <a:buFont typeface="Wingdings" pitchFamily="2" charset="2"/>
              <a:buChar char="Ø"/>
            </a:pPr>
            <a:endParaRPr lang="en-US" sz="1000" b="1" cap="all" dirty="0" smtClean="0"/>
          </a:p>
          <a:p>
            <a:pPr lvl="1" algn="l">
              <a:buFont typeface="Wingdings" pitchFamily="2" charset="2"/>
              <a:buChar char="Ø"/>
            </a:pPr>
            <a:r>
              <a:rPr lang="en-US" sz="1600" b="1" cap="all" dirty="0" smtClean="0"/>
              <a:t>  Dedicated to constituting / ratifying </a:t>
            </a:r>
            <a:br>
              <a:rPr lang="en-US" sz="1600" b="1" cap="all" dirty="0" smtClean="0"/>
            </a:br>
            <a:r>
              <a:rPr lang="en-US" sz="1600" b="1" cap="all" dirty="0" smtClean="0"/>
              <a:t>    three republican form of governments </a:t>
            </a:r>
            <a:endParaRPr lang="en-US" sz="1600" cap="all" dirty="0"/>
          </a:p>
        </p:txBody>
      </p:sp>
      <p:sp>
        <p:nvSpPr>
          <p:cNvPr id="2" name="Title 1"/>
          <p:cNvSpPr>
            <a:spLocks noGrp="1"/>
          </p:cNvSpPr>
          <p:nvPr>
            <p:ph type="ctrTitle"/>
          </p:nvPr>
        </p:nvSpPr>
        <p:spPr/>
        <p:txBody>
          <a:bodyPr>
            <a:normAutofit fontScale="90000"/>
          </a:bodyPr>
          <a:lstStyle/>
          <a:p>
            <a:r>
              <a:rPr lang="en-US" dirty="0" smtClean="0"/>
              <a:t>The First Estate; </a:t>
            </a:r>
            <a:br>
              <a:rPr lang="en-US" dirty="0" smtClean="0"/>
            </a:br>
            <a:r>
              <a:rPr lang="en-US" dirty="0" smtClean="0"/>
              <a:t>i.e., We the People… </a:t>
            </a:r>
            <a:br>
              <a:rPr lang="en-US" dirty="0" smtClean="0"/>
            </a:br>
            <a:r>
              <a:rPr lang="en-US" dirty="0" smtClean="0"/>
              <a:t>A Self Government Introduction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Used</a:t>
            </a:r>
            <a:endParaRPr lang="en-US" dirty="0"/>
          </a:p>
        </p:txBody>
      </p:sp>
      <p:sp>
        <p:nvSpPr>
          <p:cNvPr id="3" name="Content Placeholder 2"/>
          <p:cNvSpPr>
            <a:spLocks noGrp="1"/>
          </p:cNvSpPr>
          <p:nvPr>
            <p:ph sz="quarter" idx="1"/>
          </p:nvPr>
        </p:nvSpPr>
        <p:spPr>
          <a:xfrm>
            <a:off x="304800" y="2209800"/>
            <a:ext cx="8503920" cy="3349752"/>
          </a:xfrm>
        </p:spPr>
        <p:txBody>
          <a:bodyPr>
            <a:normAutofit/>
          </a:bodyPr>
          <a:lstStyle/>
          <a:p>
            <a:r>
              <a:rPr lang="en-US" sz="2000" b="1" dirty="0" smtClean="0"/>
              <a:t>Declaration of Sovereign Rights held by Indigenous Power</a:t>
            </a:r>
          </a:p>
          <a:p>
            <a:endParaRPr lang="en-US" sz="2000" b="1" dirty="0" smtClean="0"/>
          </a:p>
          <a:p>
            <a:r>
              <a:rPr lang="en-US" sz="2000" b="1" dirty="0" smtClean="0"/>
              <a:t>Declaration of Intent to Assemble and Adhere to the Standards of a Jurist</a:t>
            </a:r>
          </a:p>
          <a:p>
            <a:endParaRPr lang="en-US" sz="2000" b="1" dirty="0" smtClean="0"/>
          </a:p>
          <a:p>
            <a:r>
              <a:rPr lang="en-US" sz="2000" b="1" dirty="0" smtClean="0"/>
              <a:t>The First Estate of _____________ County, Texas</a:t>
            </a:r>
            <a:br>
              <a:rPr lang="en-US" sz="2000" b="1" dirty="0" smtClean="0"/>
            </a:br>
            <a:r>
              <a:rPr lang="en-US" sz="2000" b="1" dirty="0" smtClean="0"/>
              <a:t>Congregation _________ of the </a:t>
            </a:r>
            <a:r>
              <a:rPr lang="en-US" sz="2000" b="1" dirty="0" err="1" smtClean="0"/>
              <a:t>Texian</a:t>
            </a:r>
            <a:r>
              <a:rPr lang="en-US" sz="2000" b="1" dirty="0" smtClean="0"/>
              <a:t> Jural Society</a:t>
            </a:r>
            <a:br>
              <a:rPr lang="en-US" sz="2000" b="1" dirty="0" smtClean="0"/>
            </a:br>
            <a:r>
              <a:rPr lang="en-US" sz="2000" b="1" dirty="0" smtClean="0"/>
              <a:t>Congregation _________ of The National Jural Society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Jural Societies are Fully Nested (Sample)</a:t>
            </a:r>
            <a:endParaRPr lang="en-US" dirty="0"/>
          </a:p>
        </p:txBody>
      </p:sp>
      <p:sp>
        <p:nvSpPr>
          <p:cNvPr id="3" name="Content Placeholder 2"/>
          <p:cNvSpPr>
            <a:spLocks noGrp="1"/>
          </p:cNvSpPr>
          <p:nvPr>
            <p:ph sz="quarter" idx="1"/>
          </p:nvPr>
        </p:nvSpPr>
        <p:spPr>
          <a:xfrm>
            <a:off x="301752" y="1527048"/>
            <a:ext cx="8503920" cy="4568952"/>
          </a:xfrm>
        </p:spPr>
        <p:txBody>
          <a:bodyPr>
            <a:normAutofit fontScale="55000" lnSpcReduction="20000"/>
          </a:bodyPr>
          <a:lstStyle/>
          <a:p>
            <a:endParaRPr lang="en-US" dirty="0" smtClean="0"/>
          </a:p>
          <a:p>
            <a:r>
              <a:rPr lang="en-US" dirty="0" smtClean="0"/>
              <a:t> </a:t>
            </a:r>
            <a:r>
              <a:rPr lang="en-US" sz="2900" b="1" dirty="0" smtClean="0"/>
              <a:t>First Estate County,  State &amp;  National Jural Society Congregation Numbers</a:t>
            </a:r>
          </a:p>
          <a:p>
            <a:endParaRPr lang="en-US" b="1" dirty="0" smtClean="0"/>
          </a:p>
          <a:p>
            <a:r>
              <a:rPr lang="en-US" b="1" dirty="0" smtClean="0"/>
              <a:t> </a:t>
            </a:r>
          </a:p>
          <a:p>
            <a:r>
              <a:rPr lang="en-US" b="1" dirty="0" smtClean="0"/>
              <a:t>County 	First Estate      First Estate                Texas Jural      National Jural </a:t>
            </a:r>
          </a:p>
          <a:p>
            <a:r>
              <a:rPr lang="en-US" b="1" dirty="0" smtClean="0"/>
              <a:t>                                 Jural (FEJ)     Region (FER)           Society (TJS) 	    Society (NJS) </a:t>
            </a:r>
          </a:p>
          <a:p>
            <a:r>
              <a:rPr lang="en-US" b="1" dirty="0" smtClean="0"/>
              <a:t>	</a:t>
            </a:r>
          </a:p>
          <a:p>
            <a:r>
              <a:rPr lang="sv-SE" dirty="0" smtClean="0">
                <a:latin typeface="Arial" pitchFamily="34" charset="0"/>
                <a:cs typeface="Arial" pitchFamily="34" charset="0"/>
              </a:rPr>
              <a:t>Anderson 	        2 	                     1 	                        1-2 	            Tex1-2 	</a:t>
            </a:r>
          </a:p>
          <a:p>
            <a:r>
              <a:rPr lang="en-US" dirty="0" smtClean="0">
                <a:latin typeface="Arial" pitchFamily="34" charset="0"/>
                <a:cs typeface="Arial" pitchFamily="34" charset="0"/>
              </a:rPr>
              <a:t>Andrews 	        3 	                     7 	                        7-3 	            Tex7-3 	</a:t>
            </a:r>
          </a:p>
          <a:p>
            <a:r>
              <a:rPr lang="en-US" dirty="0" smtClean="0">
                <a:latin typeface="Arial" pitchFamily="34" charset="0"/>
                <a:cs typeface="Arial" pitchFamily="34" charset="0"/>
              </a:rPr>
              <a:t>Angelina 	        4 	                     2 	                        2-4 	            Tex2-4 	</a:t>
            </a:r>
          </a:p>
          <a:p>
            <a:r>
              <a:rPr lang="pt-BR" dirty="0" smtClean="0">
                <a:latin typeface="Arial" pitchFamily="34" charset="0"/>
                <a:cs typeface="Arial" pitchFamily="34" charset="0"/>
              </a:rPr>
              <a:t>Aransas 	        5 	                     4 	                        4-5 	            Tex4-5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endParaRPr lang="en-US" dirty="0" smtClean="0"/>
          </a:p>
          <a:p>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304</TotalTime>
  <Words>378</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“Souls on Board”</vt:lpstr>
      <vt:lpstr>A Definition</vt:lpstr>
      <vt:lpstr>pursuing a goal that is  Neither lawless nor Violent</vt:lpstr>
      <vt:lpstr>“The Fundamental Law” - “the unwritten constitution”</vt:lpstr>
      <vt:lpstr>Two Forms of Ecclesiastical Sovereignty</vt:lpstr>
      <vt:lpstr>First Estate Logo</vt:lpstr>
      <vt:lpstr>The First Estate;  i.e., We the People…  A Self Government Introduction</vt:lpstr>
      <vt:lpstr>Forms Used</vt:lpstr>
      <vt:lpstr>Jural Societies are Fully Nested (Sample)</vt:lpstr>
      <vt:lpstr>The First Estate Diagram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Estate Self Government; i.e., We the People…</dc:title>
  <dc:creator>Olde Galatia Church</dc:creator>
  <cp:lastModifiedBy>c</cp:lastModifiedBy>
  <cp:revision>25</cp:revision>
  <dcterms:created xsi:type="dcterms:W3CDTF">2011-05-17T15:59:46Z</dcterms:created>
  <dcterms:modified xsi:type="dcterms:W3CDTF">2011-05-18T00:48:05Z</dcterms:modified>
</cp:coreProperties>
</file>